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13" r:id="rId4"/>
    <p:sldId id="314" r:id="rId5"/>
    <p:sldId id="315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16" r:id="rId17"/>
    <p:sldId id="301" r:id="rId18"/>
    <p:sldId id="302" r:id="rId19"/>
    <p:sldId id="303" r:id="rId20"/>
    <p:sldId id="304" r:id="rId21"/>
    <p:sldId id="306" r:id="rId22"/>
    <p:sldId id="305" r:id="rId23"/>
    <p:sldId id="317" r:id="rId24"/>
    <p:sldId id="308" r:id="rId25"/>
    <p:sldId id="309" r:id="rId26"/>
    <p:sldId id="310" r:id="rId2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42FC"/>
    <a:srgbClr val="CC0066"/>
    <a:srgbClr val="99CC00"/>
    <a:srgbClr val="4215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61" autoAdjust="0"/>
    <p:restoredTop sz="94660"/>
  </p:normalViewPr>
  <p:slideViewPr>
    <p:cSldViewPr snapToGrid="0">
      <p:cViewPr varScale="1">
        <p:scale>
          <a:sx n="69" d="100"/>
          <a:sy n="69" d="100"/>
        </p:scale>
        <p:origin x="88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6C61FA-A473-4A32-907A-88747372AF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DDAB399-1B2B-4548-B18F-4AA03FB95F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7A55A62-846B-475C-944B-4677134CC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4E45-6684-4EED-B2BC-5E51C664363B}" type="datetimeFigureOut">
              <a:rPr lang="de-DE" smtClean="0"/>
              <a:t>11.04.2024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3702BA7-2988-4130-B2A9-039844D26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ADA4FF0-58DA-47F5-8558-5820D3C28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1C6A-6607-4F77-BAB0-5F8384B49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5492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DEEF87-6FBD-4682-8114-D7D7FB72C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4DB3D6A-F3DD-48CC-BD61-09BDDC2688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6F267C6-69E9-4F4B-9D4E-198F444D7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4E45-6684-4EED-B2BC-5E51C664363B}" type="datetimeFigureOut">
              <a:rPr lang="de-DE" smtClean="0"/>
              <a:t>11.04.2024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45CFA99-7FB4-4994-9959-B0C4147A2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9FAB60B-FDD6-46D8-920F-388795368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1C6A-6607-4F77-BAB0-5F8384B49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0654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5F8B225-CE32-4AA5-AD09-D09270B1DC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4FE1D-276E-4088-A67A-4D924700CF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D1E002E-DB99-4582-AEBE-B7A4356D9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4E45-6684-4EED-B2BC-5E51C664363B}" type="datetimeFigureOut">
              <a:rPr lang="de-DE" smtClean="0"/>
              <a:t>11.04.2024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5C2B037-AC96-4B8A-86CF-D068E1C12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0D683B6-52DA-424E-961A-9AE64BAFE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1C6A-6607-4F77-BAB0-5F8384B49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7869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575CB7-12D9-44E5-AEF0-43F4717BC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E2C5A89-33BB-4902-B539-8708C9A564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91C6B9-8110-48FF-9024-8F053B4FA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4E45-6684-4EED-B2BC-5E51C664363B}" type="datetimeFigureOut">
              <a:rPr lang="de-DE" smtClean="0"/>
              <a:t>11.04.2024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1407A53-FC66-4BE1-B4BF-B941A54E7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9F82AF8-08AF-4ABC-A616-510015128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1C6A-6607-4F77-BAB0-5F8384B49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4298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643505-1130-4F47-8A26-690501E55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1AD6C4-9D35-4590-B643-552631B992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972C6F8-0109-43A1-9DB8-98CA479D8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4E45-6684-4EED-B2BC-5E51C664363B}" type="datetimeFigureOut">
              <a:rPr lang="de-DE" smtClean="0"/>
              <a:t>11.04.2024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5D31BA-3A79-4FF2-AE6C-A04C35102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8B7FD64-0332-408F-9F78-63D9375FE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1C6A-6607-4F77-BAB0-5F8384B49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0224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05D6AC-0DF2-4064-BB2C-7804A66A8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B8B75FD-AC41-4A37-859B-BA40262EC0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42EBA56-900E-46BF-8764-E84D594D2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74327E0-C0CF-421A-8457-084353CB2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4E45-6684-4EED-B2BC-5E51C664363B}" type="datetimeFigureOut">
              <a:rPr lang="de-DE" smtClean="0"/>
              <a:t>11.04.2024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FB9B9D7-7A7C-45CA-A175-289EFE8E8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1256BC1-C8CB-4D43-BCCA-758C1C343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1C6A-6607-4F77-BAB0-5F8384B49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3180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FF7C8C-9FA0-4249-A6D5-7546117B4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5E2746B-ECFD-4498-98F0-42C783D8E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EB32981-03DB-4DB6-A31B-095F757F1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624D7EF-DA89-4BE0-B6FB-AFE734AFA6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443A2C2-E298-47C7-A1CA-9DE03C625A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1113C89-B6FA-49A8-A32C-7AF5FE8BB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4E45-6684-4EED-B2BC-5E51C664363B}" type="datetimeFigureOut">
              <a:rPr lang="de-DE" smtClean="0"/>
              <a:t>11.04.2024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CD1C038-95AB-4DCC-A8F5-A18D41540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246A101-AC51-404D-81DB-E945AE107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1C6A-6607-4F77-BAB0-5F8384B49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9368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C4420B-2491-4121-8941-D0E670487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5F3A5EB-C106-4767-89F0-EDD43FEEB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4E45-6684-4EED-B2BC-5E51C664363B}" type="datetimeFigureOut">
              <a:rPr lang="de-DE" smtClean="0"/>
              <a:t>11.04.2024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97E0ECC-BC1B-40C1-B69F-C410AF84C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AFBD83B-6CB0-4DB2-BC7D-F4C8A3377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1C6A-6607-4F77-BAB0-5F8384B49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7990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0109C40-527D-41EF-8A61-A94969250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4E45-6684-4EED-B2BC-5E51C664363B}" type="datetimeFigureOut">
              <a:rPr lang="de-DE" smtClean="0"/>
              <a:t>11.04.2024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18F5412-7B10-4D19-8905-7E9892972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CAF683F-02B6-4A1D-8DFE-260188320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1C6A-6607-4F77-BAB0-5F8384B49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1389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EA34FC-7D07-4AF7-8A61-22F6D4AA3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75B3D07-BC45-48D5-91AE-E3062E7B63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79A2A5C-E91A-401A-82E8-3C07AB4E0D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D372624-3953-4C9F-9A3C-05969358A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4E45-6684-4EED-B2BC-5E51C664363B}" type="datetimeFigureOut">
              <a:rPr lang="de-DE" smtClean="0"/>
              <a:t>11.04.2024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0E1C62A-B287-464A-B958-014A9EF4D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B245B34-802D-44A1-811D-5C082890E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1C6A-6607-4F77-BAB0-5F8384B49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1900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0BE625-F29C-4338-A33B-713E104AE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0DB738C0-444F-425A-981D-86B999FA18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158A8CF-E23C-4230-A306-E46F62638F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C1CF357-1C8C-42ED-B126-9337843AB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4E45-6684-4EED-B2BC-5E51C664363B}" type="datetimeFigureOut">
              <a:rPr lang="de-DE" smtClean="0"/>
              <a:t>11.04.2024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3AAC8A2-5E7C-4D83-B53F-06CA04396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6828674-D8E5-43D3-A48B-545C27D43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1C6A-6607-4F77-BAB0-5F8384B49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1027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E5660DC-B2FA-47BD-86FF-4E992F59F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E2D94D2-DE9A-4166-BBB9-E0F4354D1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364061A-13BD-4140-AD33-A3F29E4143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14E45-6684-4EED-B2BC-5E51C664363B}" type="datetimeFigureOut">
              <a:rPr lang="de-DE" smtClean="0"/>
              <a:t>11.04.2024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92684DE-2137-4EDB-8544-21D1A3B967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999A5F3-BBB0-45FE-B250-3BD3638637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81C6A-6607-4F77-BAB0-5F8384B49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1582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2"/>
          <a:srcRect b="29871"/>
          <a:stretch/>
        </p:blipFill>
        <p:spPr>
          <a:xfrm>
            <a:off x="0" y="0"/>
            <a:ext cx="12192000" cy="6840187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5205391" y="1769918"/>
            <a:ext cx="2921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Start PyQTM.py </a:t>
            </a:r>
            <a:r>
              <a:rPr lang="de-DE" b="1" dirty="0" err="1">
                <a:solidFill>
                  <a:srgbClr val="FF0000"/>
                </a:solidFill>
              </a:rPr>
              <a:t>from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Spyder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1616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/>
          <a:srcRect l="681" t="10217" r="1136" b="21358"/>
          <a:stretch/>
        </p:blipFill>
        <p:spPr>
          <a:xfrm>
            <a:off x="0" y="0"/>
            <a:ext cx="12300472" cy="6858000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2EEF45A1-BF2B-4245-90BC-277BBD9B3B57}"/>
              </a:ext>
            </a:extLst>
          </p:cNvPr>
          <p:cNvSpPr/>
          <p:nvPr/>
        </p:nvSpPr>
        <p:spPr>
          <a:xfrm>
            <a:off x="144091" y="1198363"/>
            <a:ext cx="969818" cy="23552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284320" y="1131460"/>
            <a:ext cx="29108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C000"/>
                </a:solidFill>
              </a:rPr>
              <a:t>Save </a:t>
            </a:r>
            <a:r>
              <a:rPr lang="de-DE" b="1" err="1">
                <a:solidFill>
                  <a:srgbClr val="FFC000"/>
                </a:solidFill>
              </a:rPr>
              <a:t>your</a:t>
            </a:r>
            <a:r>
              <a:rPr lang="de-DE" b="1">
                <a:solidFill>
                  <a:srgbClr val="FFC000"/>
                </a:solidFill>
              </a:rPr>
              <a:t> work</a:t>
            </a:r>
            <a:endParaRPr lang="de-DE" b="1" baseline="30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1815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/>
          <a:srcRect l="681" t="10095" r="844" b="21236"/>
          <a:stretch/>
        </p:blipFill>
        <p:spPr>
          <a:xfrm>
            <a:off x="31437" y="-7088"/>
            <a:ext cx="12306038" cy="6865088"/>
          </a:xfrm>
          <a:prstGeom prst="rect">
            <a:avLst/>
          </a:prstGeom>
        </p:spPr>
      </p:pic>
      <p:sp>
        <p:nvSpPr>
          <p:cNvPr id="24" name="Rechteck 23">
            <a:extLst>
              <a:ext uri="{FF2B5EF4-FFF2-40B4-BE49-F238E27FC236}">
                <a16:creationId xmlns:a16="http://schemas.microsoft.com/office/drawing/2014/main" id="{76835B3D-6A02-4784-88A3-2C948492720E}"/>
              </a:ext>
            </a:extLst>
          </p:cNvPr>
          <p:cNvSpPr/>
          <p:nvPr/>
        </p:nvSpPr>
        <p:spPr>
          <a:xfrm>
            <a:off x="49618" y="4909645"/>
            <a:ext cx="2023022" cy="24263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2272054" y="4707797"/>
            <a:ext cx="446135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b="1" dirty="0" err="1">
                <a:solidFill>
                  <a:srgbClr val="FFC000"/>
                </a:solidFill>
              </a:rPr>
              <a:t>When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err="1">
                <a:solidFill>
                  <a:srgbClr val="FFC000"/>
                </a:solidFill>
              </a:rPr>
              <a:t>importing</a:t>
            </a:r>
            <a:r>
              <a:rPr lang="de-DE" b="1">
                <a:solidFill>
                  <a:srgbClr val="FFC000"/>
                </a:solidFill>
              </a:rPr>
              <a:t> a time </a:t>
            </a:r>
            <a:r>
              <a:rPr lang="de-DE" b="1" dirty="0" err="1">
                <a:solidFill>
                  <a:srgbClr val="FFC000"/>
                </a:solidFill>
              </a:rPr>
              <a:t>series</a:t>
            </a:r>
            <a:r>
              <a:rPr lang="de-DE" b="1" dirty="0">
                <a:solidFill>
                  <a:srgbClr val="FFC000"/>
                </a:solidFill>
              </a:rPr>
              <a:t>, </a:t>
            </a:r>
          </a:p>
          <a:p>
            <a:r>
              <a:rPr lang="de-DE" b="1" dirty="0" err="1">
                <a:solidFill>
                  <a:srgbClr val="FFC000"/>
                </a:solidFill>
              </a:rPr>
              <a:t>make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sure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to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have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chosen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the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correct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format</a:t>
            </a:r>
            <a:endParaRPr lang="de-DE" b="1" baseline="30000" dirty="0">
              <a:solidFill>
                <a:srgbClr val="FFC000"/>
              </a:solidFill>
            </a:endParaRP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A0F8BF40-376F-4197-90D7-F801366557CB}"/>
              </a:ext>
            </a:extLst>
          </p:cNvPr>
          <p:cNvSpPr/>
          <p:nvPr/>
        </p:nvSpPr>
        <p:spPr>
          <a:xfrm>
            <a:off x="49618" y="5155075"/>
            <a:ext cx="1123859" cy="2298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extfeld 26"/>
          <p:cNvSpPr txBox="1"/>
          <p:nvPr/>
        </p:nvSpPr>
        <p:spPr>
          <a:xfrm>
            <a:off x="49618" y="5439339"/>
            <a:ext cx="267834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b="1" dirty="0" err="1">
                <a:solidFill>
                  <a:srgbClr val="FF0000"/>
                </a:solidFill>
              </a:rPr>
              <a:t>PyQTM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can</a:t>
            </a:r>
            <a:r>
              <a:rPr lang="de-DE" b="1" dirty="0">
                <a:solidFill>
                  <a:srgbClr val="FF0000"/>
                </a:solidFill>
              </a:rPr>
              <a:t> do </a:t>
            </a:r>
          </a:p>
          <a:p>
            <a:r>
              <a:rPr lang="de-DE" b="1" dirty="0" err="1">
                <a:solidFill>
                  <a:srgbClr val="FF0000"/>
                </a:solidFill>
              </a:rPr>
              <a:t>preaveraging</a:t>
            </a:r>
            <a:r>
              <a:rPr lang="de-DE" b="1" dirty="0">
                <a:solidFill>
                  <a:srgbClr val="FF0000"/>
                </a:solidFill>
              </a:rPr>
              <a:t> (</a:t>
            </a:r>
            <a:r>
              <a:rPr lang="de-DE" b="1" dirty="0" err="1">
                <a:solidFill>
                  <a:srgbClr val="FF0000"/>
                </a:solidFill>
              </a:rPr>
              <a:t>if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you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wish</a:t>
            </a:r>
            <a:r>
              <a:rPr lang="de-DE" b="1" dirty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994523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/>
          <a:srcRect l="585" t="10096" r="941" b="21358"/>
          <a:stretch/>
        </p:blipFill>
        <p:spPr>
          <a:xfrm>
            <a:off x="0" y="0"/>
            <a:ext cx="12315165" cy="6858000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C3107ACF-130F-4D9C-9B79-91379CA41076}"/>
              </a:ext>
            </a:extLst>
          </p:cNvPr>
          <p:cNvSpPr/>
          <p:nvPr/>
        </p:nvSpPr>
        <p:spPr>
          <a:xfrm>
            <a:off x="5846818" y="2807041"/>
            <a:ext cx="1539240" cy="252043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846818" y="3646408"/>
            <a:ext cx="140455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b="1" dirty="0" err="1">
                <a:solidFill>
                  <a:srgbClr val="FFC000"/>
                </a:solidFill>
              </a:rPr>
              <a:t>Choose</a:t>
            </a:r>
            <a:r>
              <a:rPr lang="de-DE" b="1" dirty="0">
                <a:solidFill>
                  <a:srgbClr val="FFC000"/>
                </a:solidFill>
              </a:rPr>
              <a:t> a </a:t>
            </a:r>
            <a:r>
              <a:rPr lang="de-DE" b="1" dirty="0" err="1">
                <a:solidFill>
                  <a:srgbClr val="FFC000"/>
                </a:solidFill>
              </a:rPr>
              <a:t>file</a:t>
            </a:r>
            <a:endParaRPr lang="de-DE" b="1" baseline="30000" dirty="0">
              <a:solidFill>
                <a:srgbClr val="FFC000"/>
              </a:solidFill>
            </a:endParaRP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B5162B1F-1F66-426B-A89B-DF453AEFE7D5}"/>
              </a:ext>
            </a:extLst>
          </p:cNvPr>
          <p:cNvCxnSpPr>
            <a:cxnSpLocks/>
          </p:cNvCxnSpPr>
          <p:nvPr/>
        </p:nvCxnSpPr>
        <p:spPr>
          <a:xfrm flipV="1">
            <a:off x="1119963" y="3059085"/>
            <a:ext cx="4657060" cy="1987836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112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2"/>
          <a:srcRect l="681" t="10095" r="844" b="21723"/>
          <a:stretch/>
        </p:blipFill>
        <p:spPr>
          <a:xfrm>
            <a:off x="0" y="0"/>
            <a:ext cx="12381141" cy="68580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1310640" y="1454024"/>
            <a:ext cx="3756478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The Clausthal </a:t>
            </a:r>
            <a:r>
              <a:rPr lang="de-DE" b="1" dirty="0" err="1">
                <a:solidFill>
                  <a:srgbClr val="FF0000"/>
                </a:solidFill>
              </a:rPr>
              <a:t>group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typically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discards</a:t>
            </a:r>
            <a:br>
              <a:rPr lang="de-DE" b="1" dirty="0">
                <a:solidFill>
                  <a:srgbClr val="FF0000"/>
                </a:solidFill>
              </a:rPr>
            </a:br>
            <a:r>
              <a:rPr lang="de-DE" b="1" dirty="0" err="1">
                <a:solidFill>
                  <a:srgbClr val="FF0000"/>
                </a:solidFill>
              </a:rPr>
              <a:t>data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from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the</a:t>
            </a:r>
            <a:r>
              <a:rPr lang="de-DE" b="1" dirty="0">
                <a:solidFill>
                  <a:srgbClr val="FF0000"/>
                </a:solidFill>
              </a:rPr>
              <a:t> fundamental</a:t>
            </a:r>
          </a:p>
        </p:txBody>
      </p: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E9C0B30B-2135-4818-B49F-FB321D8F179D}"/>
              </a:ext>
            </a:extLst>
          </p:cNvPr>
          <p:cNvCxnSpPr/>
          <p:nvPr/>
        </p:nvCxnSpPr>
        <p:spPr>
          <a:xfrm flipH="1">
            <a:off x="1687488" y="2100355"/>
            <a:ext cx="249382" cy="4987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feld 4"/>
          <p:cNvSpPr txBox="1"/>
          <p:nvPr/>
        </p:nvSpPr>
        <p:spPr>
          <a:xfrm>
            <a:off x="1936870" y="2562020"/>
            <a:ext cx="97334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b="1" dirty="0" err="1">
                <a:solidFill>
                  <a:srgbClr val="FF0000"/>
                </a:solidFill>
              </a:rPr>
              <a:t>uncheck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5798127" y="5691645"/>
            <a:ext cx="3008452" cy="9233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C000"/>
                </a:solidFill>
              </a:rPr>
              <a:t>This </a:t>
            </a:r>
            <a:r>
              <a:rPr lang="de-DE" b="1" dirty="0" err="1">
                <a:solidFill>
                  <a:srgbClr val="FFC000"/>
                </a:solidFill>
              </a:rPr>
              <a:t>is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what</a:t>
            </a:r>
            <a:r>
              <a:rPr lang="de-DE" b="1" dirty="0">
                <a:solidFill>
                  <a:srgbClr val="FFC000"/>
                </a:solidFill>
              </a:rPr>
              <a:t> an</a:t>
            </a:r>
          </a:p>
          <a:p>
            <a:r>
              <a:rPr lang="de-DE" b="1" dirty="0" err="1">
                <a:solidFill>
                  <a:srgbClr val="FFC000"/>
                </a:solidFill>
              </a:rPr>
              <a:t>adsorption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experiment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might</a:t>
            </a:r>
            <a:endParaRPr lang="de-DE" b="1" dirty="0">
              <a:solidFill>
                <a:srgbClr val="FFC000"/>
              </a:solidFill>
            </a:endParaRPr>
          </a:p>
          <a:p>
            <a:r>
              <a:rPr lang="de-DE" b="1" dirty="0" err="1">
                <a:solidFill>
                  <a:srgbClr val="FFC000"/>
                </a:solidFill>
              </a:rPr>
              <a:t>look</a:t>
            </a:r>
            <a:r>
              <a:rPr lang="de-DE" b="1" dirty="0">
                <a:solidFill>
                  <a:srgbClr val="FFC000"/>
                </a:solidFill>
              </a:rPr>
              <a:t> like</a:t>
            </a:r>
          </a:p>
        </p:txBody>
      </p:sp>
    </p:spTree>
    <p:extLst>
      <p:ext uri="{BB962C8B-B14F-4D97-AF65-F5344CB8AC3E}">
        <p14:creationId xmlns:p14="http://schemas.microsoft.com/office/powerpoint/2010/main" val="1289957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/>
          <a:srcRect l="780" t="10217" r="941" b="21236"/>
          <a:stretch/>
        </p:blipFill>
        <p:spPr>
          <a:xfrm>
            <a:off x="0" y="0"/>
            <a:ext cx="12290805" cy="68580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6243452" y="4476997"/>
            <a:ext cx="1329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>
                <a:solidFill>
                  <a:srgbClr val="FFC000"/>
                </a:solidFill>
              </a:rPr>
              <a:t>looks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better</a:t>
            </a:r>
            <a:endParaRPr lang="de-DE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7085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/>
          <a:srcRect l="681" t="10096" r="844" b="21358"/>
          <a:stretch/>
        </p:blipFill>
        <p:spPr>
          <a:xfrm>
            <a:off x="0" y="0"/>
            <a:ext cx="12315167" cy="6858000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C3107ACF-130F-4D9C-9B79-91379CA41076}"/>
              </a:ext>
            </a:extLst>
          </p:cNvPr>
          <p:cNvSpPr/>
          <p:nvPr/>
        </p:nvSpPr>
        <p:spPr>
          <a:xfrm>
            <a:off x="6842761" y="662357"/>
            <a:ext cx="1539240" cy="252043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6492241" y="1066800"/>
            <a:ext cx="281801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b="1" dirty="0" err="1">
                <a:solidFill>
                  <a:srgbClr val="FFC000"/>
                </a:solidFill>
              </a:rPr>
              <a:t>Choose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the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correct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f_cen</a:t>
            </a:r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A0F8BF40-376F-4197-90D7-F801366557CB}"/>
              </a:ext>
            </a:extLst>
          </p:cNvPr>
          <p:cNvSpPr/>
          <p:nvPr/>
        </p:nvSpPr>
        <p:spPr>
          <a:xfrm>
            <a:off x="6003852" y="5736321"/>
            <a:ext cx="758456" cy="2298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E9C0B30B-2135-4818-B49F-FB321D8F179D}"/>
              </a:ext>
            </a:extLst>
          </p:cNvPr>
          <p:cNvCxnSpPr/>
          <p:nvPr/>
        </p:nvCxnSpPr>
        <p:spPr>
          <a:xfrm flipV="1">
            <a:off x="6762308" y="5214113"/>
            <a:ext cx="581245" cy="45548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E9C0B30B-2135-4818-B49F-FB321D8F179D}"/>
              </a:ext>
            </a:extLst>
          </p:cNvPr>
          <p:cNvCxnSpPr/>
          <p:nvPr/>
        </p:nvCxnSpPr>
        <p:spPr>
          <a:xfrm flipH="1" flipV="1">
            <a:off x="6032892" y="5147389"/>
            <a:ext cx="124691" cy="58893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/>
          <p:cNvSpPr txBox="1"/>
          <p:nvPr/>
        </p:nvSpPr>
        <p:spPr>
          <a:xfrm>
            <a:off x="4922634" y="6253660"/>
            <a:ext cx="26095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b="1" err="1">
                <a:solidFill>
                  <a:srgbClr val="FF0000"/>
                </a:solidFill>
              </a:rPr>
              <a:t>Hide</a:t>
            </a:r>
            <a:r>
              <a:rPr lang="de-DE" b="1">
                <a:solidFill>
                  <a:srgbClr val="FF0000"/>
                </a:solidFill>
              </a:rPr>
              <a:t> a range (if you wish)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0642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6765967" y="5040763"/>
            <a:ext cx="1329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>
                <a:solidFill>
                  <a:srgbClr val="FFC000"/>
                </a:solidFill>
              </a:rPr>
              <a:t>looks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better</a:t>
            </a:r>
            <a:endParaRPr lang="de-DE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2033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051" y="13750"/>
            <a:ext cx="12192000" cy="68580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3979451" y="1840193"/>
            <a:ext cx="467384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Click „Average“ </a:t>
            </a:r>
            <a:r>
              <a:rPr lang="de-DE" b="1" dirty="0" err="1">
                <a:solidFill>
                  <a:srgbClr val="FF0000"/>
                </a:solidFill>
              </a:rPr>
              <a:t>and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choose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the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range</a:t>
            </a:r>
            <a:endParaRPr lang="de-DE" b="1" dirty="0">
              <a:solidFill>
                <a:srgbClr val="FF0000"/>
              </a:solidFill>
            </a:endParaRPr>
          </a:p>
          <a:p>
            <a:r>
              <a:rPr lang="de-DE" b="1" dirty="0">
                <a:solidFill>
                  <a:srgbClr val="FF0000"/>
                </a:solidFill>
              </a:rPr>
              <a:t>Click „</a:t>
            </a:r>
            <a:r>
              <a:rPr lang="de-DE" b="1" dirty="0">
                <a:solidFill>
                  <a:srgbClr val="FF0000"/>
                </a:solidFill>
                <a:sym typeface="Symbol" panose="05050102010706020507" pitchFamily="18" charset="2"/>
              </a:rPr>
              <a:t>Set Baseline</a:t>
            </a:r>
            <a:r>
              <a:rPr lang="de-DE" b="1" dirty="0">
                <a:solidFill>
                  <a:srgbClr val="FF0000"/>
                </a:solidFill>
              </a:rPr>
              <a:t>“ </a:t>
            </a:r>
            <a:r>
              <a:rPr lang="de-DE" b="1" dirty="0" err="1">
                <a:solidFill>
                  <a:srgbClr val="FF0000"/>
                </a:solidFill>
              </a:rPr>
              <a:t>to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make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this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the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new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zero</a:t>
            </a:r>
            <a:r>
              <a:rPr lang="de-DE" b="1" dirty="0">
                <a:solidFill>
                  <a:srgbClr val="FF0000"/>
                </a:solidFill>
              </a:rPr>
              <a:t> </a:t>
            </a:r>
          </a:p>
        </p:txBody>
      </p: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63F7CADC-1DBB-4B55-BDA1-F358FF89592B}"/>
              </a:ext>
            </a:extLst>
          </p:cNvPr>
          <p:cNvCxnSpPr>
            <a:cxnSpLocks/>
          </p:cNvCxnSpPr>
          <p:nvPr/>
        </p:nvCxnSpPr>
        <p:spPr>
          <a:xfrm flipH="1">
            <a:off x="6045949" y="2511734"/>
            <a:ext cx="118804" cy="65371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hteck 10">
            <a:extLst>
              <a:ext uri="{FF2B5EF4-FFF2-40B4-BE49-F238E27FC236}">
                <a16:creationId xmlns:a16="http://schemas.microsoft.com/office/drawing/2014/main" id="{A0F8BF40-376F-4197-90D7-F801366557CB}"/>
              </a:ext>
            </a:extLst>
          </p:cNvPr>
          <p:cNvSpPr/>
          <p:nvPr/>
        </p:nvSpPr>
        <p:spPr>
          <a:xfrm>
            <a:off x="7158883" y="6073205"/>
            <a:ext cx="541327" cy="2298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63F7CADC-1DBB-4B55-BDA1-F358FF89592B}"/>
              </a:ext>
            </a:extLst>
          </p:cNvPr>
          <p:cNvCxnSpPr>
            <a:cxnSpLocks/>
          </p:cNvCxnSpPr>
          <p:nvPr/>
        </p:nvCxnSpPr>
        <p:spPr>
          <a:xfrm>
            <a:off x="6164753" y="2536943"/>
            <a:ext cx="303241" cy="60329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llipse 16"/>
          <p:cNvSpPr/>
          <p:nvPr/>
        </p:nvSpPr>
        <p:spPr>
          <a:xfrm>
            <a:off x="0" y="2405454"/>
            <a:ext cx="756270" cy="3437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63F7CADC-1DBB-4B55-BDA1-F358FF89592B}"/>
              </a:ext>
            </a:extLst>
          </p:cNvPr>
          <p:cNvCxnSpPr>
            <a:cxnSpLocks/>
          </p:cNvCxnSpPr>
          <p:nvPr/>
        </p:nvCxnSpPr>
        <p:spPr>
          <a:xfrm flipH="1" flipV="1">
            <a:off x="875075" y="2577334"/>
            <a:ext cx="5085713" cy="50275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>
            <a:extLst>
              <a:ext uri="{FF2B5EF4-FFF2-40B4-BE49-F238E27FC236}">
                <a16:creationId xmlns:a16="http://schemas.microsoft.com/office/drawing/2014/main" id="{A0F8BF40-376F-4197-90D7-F801366557CB}"/>
              </a:ext>
            </a:extLst>
          </p:cNvPr>
          <p:cNvSpPr/>
          <p:nvPr/>
        </p:nvSpPr>
        <p:spPr>
          <a:xfrm>
            <a:off x="924234" y="4513683"/>
            <a:ext cx="691435" cy="2298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5705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81748" cy="6858000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35F25FC9-60CC-45FE-ABCD-299B7DD0D425}"/>
              </a:ext>
            </a:extLst>
          </p:cNvPr>
          <p:cNvSpPr/>
          <p:nvPr/>
        </p:nvSpPr>
        <p:spPr>
          <a:xfrm>
            <a:off x="211393" y="4507914"/>
            <a:ext cx="5216014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b="1" dirty="0" err="1">
                <a:solidFill>
                  <a:srgbClr val="FF0000"/>
                </a:solidFill>
              </a:rPr>
              <a:t>Now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choose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one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data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point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as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the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basis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for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modeling</a:t>
            </a:r>
            <a:r>
              <a:rPr lang="de-DE" b="1" dirty="0">
                <a:solidFill>
                  <a:srgbClr val="FF0000"/>
                </a:solidFill>
              </a:rPr>
              <a:t> </a:t>
            </a:r>
          </a:p>
          <a:p>
            <a:r>
              <a:rPr lang="de-DE" b="1" dirty="0" err="1">
                <a:solidFill>
                  <a:srgbClr val="FF0000"/>
                </a:solidFill>
              </a:rPr>
              <a:t>by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clicking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onto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it</a:t>
            </a:r>
            <a:endParaRPr lang="de-DE" b="1" dirty="0">
              <a:solidFill>
                <a:srgbClr val="FF0000"/>
              </a:solidFill>
            </a:endParaRPr>
          </a:p>
        </p:txBody>
      </p: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38E1B388-4604-4DF8-86DC-6727CEE2D09E}"/>
              </a:ext>
            </a:extLst>
          </p:cNvPr>
          <p:cNvCxnSpPr>
            <a:cxnSpLocks/>
          </p:cNvCxnSpPr>
          <p:nvPr/>
        </p:nvCxnSpPr>
        <p:spPr>
          <a:xfrm flipV="1">
            <a:off x="5638800" y="4103649"/>
            <a:ext cx="1312127" cy="72743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hteck 5">
            <a:extLst>
              <a:ext uri="{FF2B5EF4-FFF2-40B4-BE49-F238E27FC236}">
                <a16:creationId xmlns:a16="http://schemas.microsoft.com/office/drawing/2014/main" id="{22C40605-101B-4B45-A6F7-58A864186589}"/>
              </a:ext>
            </a:extLst>
          </p:cNvPr>
          <p:cNvSpPr/>
          <p:nvPr/>
        </p:nvSpPr>
        <p:spPr>
          <a:xfrm>
            <a:off x="5904486" y="5653976"/>
            <a:ext cx="2467555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light </a:t>
            </a:r>
            <a:r>
              <a:rPr lang="de-DE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blue</a:t>
            </a:r>
            <a:r>
              <a: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bar </a:t>
            </a:r>
            <a:r>
              <a:rPr lang="de-DE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indicates</a:t>
            </a:r>
            <a:r>
              <a: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which</a:t>
            </a:r>
            <a:r>
              <a: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data</a:t>
            </a:r>
            <a:r>
              <a: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point</a:t>
            </a:r>
            <a:r>
              <a: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is</a:t>
            </a:r>
            <a:r>
              <a: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active</a:t>
            </a:r>
            <a:r>
              <a: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for</a:t>
            </a:r>
            <a:r>
              <a:rPr lang="de-DE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fitting</a:t>
            </a:r>
            <a:endParaRPr lang="de-DE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1204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59D5AD3A-1FB4-4FE2-9833-1E37B093BE0D}"/>
              </a:ext>
            </a:extLst>
          </p:cNvPr>
          <p:cNvSpPr/>
          <p:nvPr/>
        </p:nvSpPr>
        <p:spPr>
          <a:xfrm>
            <a:off x="3176729" y="1192676"/>
            <a:ext cx="277091" cy="34636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9D5AD3A-1FB4-4FE2-9833-1E37B093BE0D}"/>
              </a:ext>
            </a:extLst>
          </p:cNvPr>
          <p:cNvSpPr/>
          <p:nvPr/>
        </p:nvSpPr>
        <p:spPr>
          <a:xfrm>
            <a:off x="1362883" y="1192676"/>
            <a:ext cx="277091" cy="34636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59D5AD3A-1FB4-4FE2-9833-1E37B093BE0D}"/>
              </a:ext>
            </a:extLst>
          </p:cNvPr>
          <p:cNvSpPr/>
          <p:nvPr/>
        </p:nvSpPr>
        <p:spPr>
          <a:xfrm>
            <a:off x="4341377" y="1192675"/>
            <a:ext cx="277091" cy="34636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9D5AD3A-1FB4-4FE2-9833-1E37B093BE0D}"/>
              </a:ext>
            </a:extLst>
          </p:cNvPr>
          <p:cNvSpPr/>
          <p:nvPr/>
        </p:nvSpPr>
        <p:spPr>
          <a:xfrm>
            <a:off x="5506025" y="1192674"/>
            <a:ext cx="277091" cy="34636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59D5AD3A-1FB4-4FE2-9833-1E37B093BE0D}"/>
              </a:ext>
            </a:extLst>
          </p:cNvPr>
          <p:cNvSpPr/>
          <p:nvPr/>
        </p:nvSpPr>
        <p:spPr>
          <a:xfrm>
            <a:off x="6448388" y="1192673"/>
            <a:ext cx="277091" cy="34636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A392DCBA-2E16-4327-935C-2C606E894081}"/>
              </a:ext>
            </a:extLst>
          </p:cNvPr>
          <p:cNvSpPr/>
          <p:nvPr/>
        </p:nvSpPr>
        <p:spPr>
          <a:xfrm>
            <a:off x="2314444" y="1680858"/>
            <a:ext cx="3257270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de-DE" b="1" dirty="0" err="1">
                <a:solidFill>
                  <a:srgbClr val="FFC000"/>
                </a:solidFill>
              </a:rPr>
              <a:t>Make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sure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to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have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the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parameters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activated</a:t>
            </a:r>
            <a:endParaRPr lang="de-DE" b="1" dirty="0">
              <a:solidFill>
                <a:srgbClr val="FFC000"/>
              </a:solidFill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29CEBA33-1D1E-4EF2-AF6C-800508947B99}"/>
              </a:ext>
            </a:extLst>
          </p:cNvPr>
          <p:cNvSpPr/>
          <p:nvPr/>
        </p:nvSpPr>
        <p:spPr>
          <a:xfrm>
            <a:off x="2223764" y="4809855"/>
            <a:ext cx="578909" cy="22306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04F16093-4801-4912-9059-56FD375A586B}"/>
              </a:ext>
            </a:extLst>
          </p:cNvPr>
          <p:cNvSpPr/>
          <p:nvPr/>
        </p:nvSpPr>
        <p:spPr>
          <a:xfrm>
            <a:off x="3315274" y="4736720"/>
            <a:ext cx="1907890" cy="120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de-DE" b="1">
                <a:solidFill>
                  <a:srgbClr val="FF0000"/>
                </a:solidFill>
              </a:rPr>
              <a:t>Click „Fit Point“</a:t>
            </a:r>
            <a:br>
              <a:rPr lang="de-DE" b="1">
                <a:solidFill>
                  <a:srgbClr val="FF0000"/>
                </a:solidFill>
              </a:rPr>
            </a:br>
            <a:r>
              <a:rPr lang="de-DE" b="1">
                <a:solidFill>
                  <a:srgbClr val="FF0000"/>
                </a:solidFill>
              </a:rPr>
              <a:t>(in case the fit was not done automatically)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470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/>
          <a:srcRect l="2143" t="2790" r="1915" b="34141"/>
          <a:stretch/>
        </p:blipFill>
        <p:spPr>
          <a:xfrm>
            <a:off x="0" y="0"/>
            <a:ext cx="12199006" cy="685800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3964312" y="2577086"/>
            <a:ext cx="2346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This </a:t>
            </a:r>
            <a:r>
              <a:rPr lang="de-DE" b="1" dirty="0" err="1">
                <a:solidFill>
                  <a:srgbClr val="FF0000"/>
                </a:solidFill>
              </a:rPr>
              <a:t>is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the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main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panel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57232" y="1372750"/>
            <a:ext cx="3307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7342FC"/>
                </a:solidFill>
              </a:rPr>
              <a:t>Experimental Data </a:t>
            </a:r>
            <a:r>
              <a:rPr lang="de-DE" b="1" dirty="0" err="1">
                <a:solidFill>
                  <a:srgbClr val="7342FC"/>
                </a:solidFill>
              </a:rPr>
              <a:t>needed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here</a:t>
            </a:r>
            <a:r>
              <a:rPr lang="de-DE" b="1" dirty="0">
                <a:solidFill>
                  <a:srgbClr val="7342FC"/>
                </a:solidFill>
              </a:rPr>
              <a:t> 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B5162B1F-1F66-426B-A89B-DF453AEFE7D5}"/>
              </a:ext>
            </a:extLst>
          </p:cNvPr>
          <p:cNvCxnSpPr>
            <a:cxnSpLocks/>
          </p:cNvCxnSpPr>
          <p:nvPr/>
        </p:nvCxnSpPr>
        <p:spPr>
          <a:xfrm flipH="1">
            <a:off x="1031691" y="1670009"/>
            <a:ext cx="193962" cy="933001"/>
          </a:xfrm>
          <a:prstGeom prst="straightConnector1">
            <a:avLst/>
          </a:prstGeom>
          <a:ln w="38100">
            <a:solidFill>
              <a:srgbClr val="7342F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3478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267662" cy="6943494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26D763B5-FBD6-4A8E-99EE-3B1D91AD4D2F}"/>
              </a:ext>
            </a:extLst>
          </p:cNvPr>
          <p:cNvSpPr/>
          <p:nvPr/>
        </p:nvSpPr>
        <p:spPr>
          <a:xfrm>
            <a:off x="3796308" y="3371940"/>
            <a:ext cx="1463101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de-DE" b="1" dirty="0" err="1">
                <a:solidFill>
                  <a:srgbClr val="FF0000"/>
                </a:solidFill>
              </a:rPr>
              <a:t>fitted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curves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75F1E84-F2CB-4E68-A43B-F0753276E1E0}"/>
              </a:ext>
            </a:extLst>
          </p:cNvPr>
          <p:cNvSpPr/>
          <p:nvPr/>
        </p:nvSpPr>
        <p:spPr>
          <a:xfrm>
            <a:off x="-9975" y="1216033"/>
            <a:ext cx="6827520" cy="3228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83B2CB86-8DA7-4730-9448-EC53C04F4CB6}"/>
              </a:ext>
            </a:extLst>
          </p:cNvPr>
          <p:cNvSpPr/>
          <p:nvPr/>
        </p:nvSpPr>
        <p:spPr>
          <a:xfrm>
            <a:off x="2446320" y="1662505"/>
            <a:ext cx="1934879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de-DE" b="1" dirty="0" err="1">
                <a:solidFill>
                  <a:srgbClr val="FF0000"/>
                </a:solidFill>
              </a:rPr>
              <a:t>fitted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parameters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5413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2"/>
          <a:srcRect l="36967" t="20978" r="13812" b="3187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2EEF45A1-BF2B-4245-90BC-277BBD9B3B57}"/>
              </a:ext>
            </a:extLst>
          </p:cNvPr>
          <p:cNvSpPr/>
          <p:nvPr/>
        </p:nvSpPr>
        <p:spPr>
          <a:xfrm>
            <a:off x="183000" y="1403079"/>
            <a:ext cx="2219100" cy="297674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3261547" y="1228751"/>
            <a:ext cx="291084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C000"/>
                </a:solidFill>
              </a:rPr>
              <a:t>Export </a:t>
            </a:r>
            <a:r>
              <a:rPr lang="de-DE" b="1" dirty="0" err="1">
                <a:solidFill>
                  <a:srgbClr val="FFC000"/>
                </a:solidFill>
              </a:rPr>
              <a:t>fitted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values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and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simulation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data</a:t>
            </a:r>
            <a:endParaRPr lang="de-DE" b="1" baseline="30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7088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2"/>
          <a:srcRect l="20522" t="14555" r="30270" b="3853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0985" y="3328886"/>
            <a:ext cx="6724650" cy="3295650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D75F1E84-F2CB-4E68-A43B-F0753276E1E0}"/>
              </a:ext>
            </a:extLst>
          </p:cNvPr>
          <p:cNvSpPr/>
          <p:nvPr/>
        </p:nvSpPr>
        <p:spPr>
          <a:xfrm>
            <a:off x="0" y="1090537"/>
            <a:ext cx="6827520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8333D4E-371F-44FE-B44A-B4D665393A9E}"/>
              </a:ext>
            </a:extLst>
          </p:cNvPr>
          <p:cNvSpPr txBox="1"/>
          <p:nvPr/>
        </p:nvSpPr>
        <p:spPr>
          <a:xfrm>
            <a:off x="4934598" y="2551286"/>
            <a:ext cx="605345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b="1" dirty="0" err="1">
                <a:solidFill>
                  <a:srgbClr val="7342FC"/>
                </a:solidFill>
              </a:rPr>
              <a:t>Fitted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parameters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are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written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into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the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file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Individual_Fits_Log</a:t>
            </a:r>
            <a:endParaRPr lang="de-DE" b="1" dirty="0">
              <a:solidFill>
                <a:srgbClr val="7342FC"/>
              </a:solidFill>
            </a:endParaRPr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52714057-BAF2-4C67-A888-B193BBC97CB1}"/>
              </a:ext>
            </a:extLst>
          </p:cNvPr>
          <p:cNvCxnSpPr/>
          <p:nvPr/>
        </p:nvCxnSpPr>
        <p:spPr>
          <a:xfrm flipH="1">
            <a:off x="9376756" y="3001696"/>
            <a:ext cx="1135064" cy="2544354"/>
          </a:xfrm>
          <a:prstGeom prst="straightConnector1">
            <a:avLst/>
          </a:prstGeom>
          <a:ln w="38100">
            <a:solidFill>
              <a:srgbClr val="7342F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hteck 8">
            <a:extLst>
              <a:ext uri="{FF2B5EF4-FFF2-40B4-BE49-F238E27FC236}">
                <a16:creationId xmlns:a16="http://schemas.microsoft.com/office/drawing/2014/main" id="{441BC71E-D375-45BD-9939-C89EDFFEB9AD}"/>
              </a:ext>
            </a:extLst>
          </p:cNvPr>
          <p:cNvSpPr/>
          <p:nvPr/>
        </p:nvSpPr>
        <p:spPr>
          <a:xfrm>
            <a:off x="3627059" y="3227601"/>
            <a:ext cx="1463101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de-DE" b="1">
                <a:solidFill>
                  <a:srgbClr val="FF0000"/>
                </a:solidFill>
              </a:rPr>
              <a:t>fitted curves 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E3B8AB7-57A4-4951-9CDB-6FAC8F959897}"/>
              </a:ext>
            </a:extLst>
          </p:cNvPr>
          <p:cNvSpPr/>
          <p:nvPr/>
        </p:nvSpPr>
        <p:spPr>
          <a:xfrm>
            <a:off x="2446320" y="1512911"/>
            <a:ext cx="1934879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de-DE" b="1">
                <a:solidFill>
                  <a:srgbClr val="FF0000"/>
                </a:solidFill>
              </a:rPr>
              <a:t>fitted parameters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1188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2"/>
          <a:srcRect l="20522" t="14555" r="30270" b="3853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D75F1E84-F2CB-4E68-A43B-F0753276E1E0}"/>
              </a:ext>
            </a:extLst>
          </p:cNvPr>
          <p:cNvSpPr/>
          <p:nvPr/>
        </p:nvSpPr>
        <p:spPr>
          <a:xfrm>
            <a:off x="0" y="1090537"/>
            <a:ext cx="6827520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8333D4E-371F-44FE-B44A-B4D665393A9E}"/>
              </a:ext>
            </a:extLst>
          </p:cNvPr>
          <p:cNvSpPr txBox="1"/>
          <p:nvPr/>
        </p:nvSpPr>
        <p:spPr>
          <a:xfrm>
            <a:off x="4934598" y="2551286"/>
            <a:ext cx="605345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b="1" dirty="0" err="1">
                <a:solidFill>
                  <a:srgbClr val="7342FC"/>
                </a:solidFill>
              </a:rPr>
              <a:t>Fitted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parameters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are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written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into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the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file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Individual_Fits_Log</a:t>
            </a:r>
            <a:endParaRPr lang="de-DE" b="1" dirty="0">
              <a:solidFill>
                <a:srgbClr val="7342FC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441BC71E-D375-45BD-9939-C89EDFFEB9AD}"/>
              </a:ext>
            </a:extLst>
          </p:cNvPr>
          <p:cNvSpPr/>
          <p:nvPr/>
        </p:nvSpPr>
        <p:spPr>
          <a:xfrm>
            <a:off x="3627059" y="3227601"/>
            <a:ext cx="1463101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de-DE" b="1">
                <a:solidFill>
                  <a:srgbClr val="FF0000"/>
                </a:solidFill>
              </a:rPr>
              <a:t>fitted curves 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E3B8AB7-57A4-4951-9CDB-6FAC8F959897}"/>
              </a:ext>
            </a:extLst>
          </p:cNvPr>
          <p:cNvSpPr/>
          <p:nvPr/>
        </p:nvSpPr>
        <p:spPr>
          <a:xfrm>
            <a:off x="2446320" y="1512911"/>
            <a:ext cx="1934879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de-DE" b="1">
                <a:solidFill>
                  <a:srgbClr val="FF0000"/>
                </a:solidFill>
              </a:rPr>
              <a:t>fitted parameters</a:t>
            </a:r>
            <a:endParaRPr lang="de-DE" b="1" dirty="0">
              <a:solidFill>
                <a:srgbClr val="FF0000"/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/>
          <a:srcRect l="9717" t="39687" r="54780" b="48035"/>
          <a:stretch/>
        </p:blipFill>
        <p:spPr>
          <a:xfrm>
            <a:off x="3906227" y="4942291"/>
            <a:ext cx="8657197" cy="1684075"/>
          </a:xfrm>
          <a:prstGeom prst="rect">
            <a:avLst/>
          </a:prstGeom>
        </p:spPr>
      </p:pic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52714057-BAF2-4C67-A888-B193BBC97CB1}"/>
              </a:ext>
            </a:extLst>
          </p:cNvPr>
          <p:cNvCxnSpPr/>
          <p:nvPr/>
        </p:nvCxnSpPr>
        <p:spPr>
          <a:xfrm flipH="1">
            <a:off x="7861323" y="2920618"/>
            <a:ext cx="1652328" cy="2175022"/>
          </a:xfrm>
          <a:prstGeom prst="straightConnector1">
            <a:avLst/>
          </a:prstGeom>
          <a:ln w="38100">
            <a:solidFill>
              <a:srgbClr val="7342F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83267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39FEE4F2-483A-4B08-AB8B-280154886680}"/>
              </a:ext>
            </a:extLst>
          </p:cNvPr>
          <p:cNvSpPr/>
          <p:nvPr/>
        </p:nvSpPr>
        <p:spPr>
          <a:xfrm>
            <a:off x="1712248" y="6139137"/>
            <a:ext cx="4234364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b="1" dirty="0" err="1">
                <a:solidFill>
                  <a:srgbClr val="FFC000"/>
                </a:solidFill>
              </a:rPr>
              <a:t>To</a:t>
            </a:r>
            <a:r>
              <a:rPr lang="de-DE" b="1" dirty="0">
                <a:solidFill>
                  <a:srgbClr val="FFC000"/>
                </a:solidFill>
              </a:rPr>
              <a:t> fit an </a:t>
            </a:r>
            <a:r>
              <a:rPr lang="de-DE" b="1" dirty="0" err="1">
                <a:solidFill>
                  <a:srgbClr val="FFC000"/>
                </a:solidFill>
              </a:rPr>
              <a:t>entire</a:t>
            </a:r>
            <a:r>
              <a:rPr lang="de-DE" b="1" dirty="0">
                <a:solidFill>
                  <a:srgbClr val="FFC000"/>
                </a:solidFill>
              </a:rPr>
              <a:t> time </a:t>
            </a:r>
            <a:r>
              <a:rPr lang="de-DE" b="1" dirty="0" err="1">
                <a:solidFill>
                  <a:srgbClr val="FFC000"/>
                </a:solidFill>
              </a:rPr>
              <a:t>series</a:t>
            </a:r>
            <a:r>
              <a:rPr lang="de-DE" b="1" dirty="0">
                <a:solidFill>
                  <a:srgbClr val="FFC000"/>
                </a:solidFill>
              </a:rPr>
              <a:t>, </a:t>
            </a:r>
            <a:r>
              <a:rPr lang="de-DE" b="1" dirty="0" err="1">
                <a:solidFill>
                  <a:srgbClr val="FFC000"/>
                </a:solidFill>
              </a:rPr>
              <a:t>click</a:t>
            </a:r>
            <a:br>
              <a:rPr lang="de-DE" b="1" dirty="0">
                <a:solidFill>
                  <a:srgbClr val="FFC000"/>
                </a:solidFill>
              </a:rPr>
            </a:br>
            <a:r>
              <a:rPr lang="de-DE" b="1" dirty="0">
                <a:solidFill>
                  <a:srgbClr val="FFC000"/>
                </a:solidFill>
              </a:rPr>
              <a:t>„Select Fit Range“ </a:t>
            </a:r>
            <a:r>
              <a:rPr lang="de-DE" b="1" dirty="0" err="1">
                <a:solidFill>
                  <a:srgbClr val="FFC000"/>
                </a:solidFill>
              </a:rPr>
              <a:t>and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drag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over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the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graph</a:t>
            </a:r>
            <a:endParaRPr lang="de-DE" b="1" baseline="30000" dirty="0">
              <a:solidFill>
                <a:srgbClr val="FFC000"/>
              </a:solidFill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F08EC3B-283C-4902-94EE-5639417788A1}"/>
              </a:ext>
            </a:extLst>
          </p:cNvPr>
          <p:cNvSpPr/>
          <p:nvPr/>
        </p:nvSpPr>
        <p:spPr>
          <a:xfrm>
            <a:off x="3359992" y="5630252"/>
            <a:ext cx="938875" cy="26125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52714057-BAF2-4C67-A888-B193BBC97CB1}"/>
              </a:ext>
            </a:extLst>
          </p:cNvPr>
          <p:cNvCxnSpPr/>
          <p:nvPr/>
        </p:nvCxnSpPr>
        <p:spPr>
          <a:xfrm flipV="1">
            <a:off x="5843081" y="4118044"/>
            <a:ext cx="953311" cy="208171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52714057-BAF2-4C67-A888-B193BBC97CB1}"/>
              </a:ext>
            </a:extLst>
          </p:cNvPr>
          <p:cNvCxnSpPr/>
          <p:nvPr/>
        </p:nvCxnSpPr>
        <p:spPr>
          <a:xfrm flipV="1">
            <a:off x="5843081" y="4118044"/>
            <a:ext cx="2324679" cy="208171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8598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46D347F4-CA7F-407A-92A5-B83EC1DA9DC4}"/>
              </a:ext>
            </a:extLst>
          </p:cNvPr>
          <p:cNvSpPr/>
          <p:nvPr/>
        </p:nvSpPr>
        <p:spPr>
          <a:xfrm>
            <a:off x="6567589" y="1904197"/>
            <a:ext cx="1997413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FFC000"/>
                </a:solidFill>
              </a:rPr>
              <a:t>Fit </a:t>
            </a:r>
            <a:r>
              <a:rPr lang="de-DE" b="1" dirty="0" err="1">
                <a:solidFill>
                  <a:srgbClr val="FFC000"/>
                </a:solidFill>
              </a:rPr>
              <a:t>range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is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indicated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with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bars</a:t>
            </a:r>
            <a:endParaRPr lang="de-DE" b="1" baseline="30000" dirty="0">
              <a:solidFill>
                <a:srgbClr val="FFC000"/>
              </a:solidFill>
            </a:endParaRPr>
          </a:p>
        </p:txBody>
      </p: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C43CACAB-7420-4906-9046-2B40CCDC5894}"/>
              </a:ext>
            </a:extLst>
          </p:cNvPr>
          <p:cNvCxnSpPr>
            <a:cxnSpLocks/>
          </p:cNvCxnSpPr>
          <p:nvPr/>
        </p:nvCxnSpPr>
        <p:spPr>
          <a:xfrm flipH="1">
            <a:off x="6794570" y="2485677"/>
            <a:ext cx="637362" cy="599147"/>
          </a:xfrm>
          <a:prstGeom prst="straightConnector1">
            <a:avLst/>
          </a:prstGeom>
          <a:ln w="317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C43CACAB-7420-4906-9046-2B40CCDC5894}"/>
              </a:ext>
            </a:extLst>
          </p:cNvPr>
          <p:cNvCxnSpPr>
            <a:cxnSpLocks/>
          </p:cNvCxnSpPr>
          <p:nvPr/>
        </p:nvCxnSpPr>
        <p:spPr>
          <a:xfrm>
            <a:off x="7431932" y="2485677"/>
            <a:ext cx="712222" cy="610293"/>
          </a:xfrm>
          <a:prstGeom prst="straightConnector1">
            <a:avLst/>
          </a:prstGeom>
          <a:ln w="317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hteck 10">
            <a:extLst>
              <a:ext uri="{FF2B5EF4-FFF2-40B4-BE49-F238E27FC236}">
                <a16:creationId xmlns:a16="http://schemas.microsoft.com/office/drawing/2014/main" id="{E800C299-CF0D-4543-9EC7-42CDDFDC830F}"/>
              </a:ext>
            </a:extLst>
          </p:cNvPr>
          <p:cNvSpPr/>
          <p:nvPr/>
        </p:nvSpPr>
        <p:spPr>
          <a:xfrm>
            <a:off x="2205361" y="5589616"/>
            <a:ext cx="620966" cy="26857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45086813-DE63-426C-B09E-101E18E85CEA}"/>
              </a:ext>
            </a:extLst>
          </p:cNvPr>
          <p:cNvSpPr/>
          <p:nvPr/>
        </p:nvSpPr>
        <p:spPr>
          <a:xfrm>
            <a:off x="3394822" y="5539240"/>
            <a:ext cx="1766794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Click „Fit Series“</a:t>
            </a:r>
            <a:endParaRPr lang="de-DE" b="1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8047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0F9C9236-8693-4350-92A6-FC636CA62CD8}"/>
              </a:ext>
            </a:extLst>
          </p:cNvPr>
          <p:cNvSpPr/>
          <p:nvPr/>
        </p:nvSpPr>
        <p:spPr>
          <a:xfrm>
            <a:off x="8793480" y="381000"/>
            <a:ext cx="3246120" cy="614172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069E5CB-C6B5-4DAF-97CA-2C9FE3194CBF}"/>
              </a:ext>
            </a:extLst>
          </p:cNvPr>
          <p:cNvSpPr/>
          <p:nvPr/>
        </p:nvSpPr>
        <p:spPr>
          <a:xfrm>
            <a:off x="9483603" y="3205785"/>
            <a:ext cx="2176611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b="1" dirty="0" err="1">
                <a:solidFill>
                  <a:srgbClr val="FFC000"/>
                </a:solidFill>
              </a:rPr>
              <a:t>Ideally</a:t>
            </a:r>
            <a:r>
              <a:rPr lang="de-DE" b="1" dirty="0">
                <a:solidFill>
                  <a:srgbClr val="FFC000"/>
                </a:solidFill>
              </a:rPr>
              <a:t>, </a:t>
            </a:r>
            <a:r>
              <a:rPr lang="de-DE" b="1" dirty="0" err="1">
                <a:solidFill>
                  <a:srgbClr val="FFC000"/>
                </a:solidFill>
              </a:rPr>
              <a:t>you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are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done</a:t>
            </a:r>
            <a:br>
              <a:rPr lang="de-DE" b="1" dirty="0">
                <a:solidFill>
                  <a:srgbClr val="FFC000"/>
                </a:solidFill>
              </a:rPr>
            </a:br>
            <a:r>
              <a:rPr lang="de-DE" b="1" dirty="0">
                <a:solidFill>
                  <a:srgbClr val="FFC000"/>
                </a:solidFill>
              </a:rPr>
              <a:t>(</a:t>
            </a:r>
            <a:r>
              <a:rPr lang="de-DE" b="1" dirty="0" err="1">
                <a:solidFill>
                  <a:srgbClr val="FFC000"/>
                </a:solidFill>
              </a:rPr>
              <a:t>don‘t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forget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to</a:t>
            </a:r>
            <a:r>
              <a:rPr lang="de-DE" b="1" dirty="0">
                <a:solidFill>
                  <a:srgbClr val="FFC000"/>
                </a:solidFill>
              </a:rPr>
              <a:t> save)</a:t>
            </a:r>
            <a:endParaRPr lang="de-DE" b="1" baseline="30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769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/>
          <a:srcRect l="2013" t="2799" r="1859" b="34165"/>
          <a:stretch/>
        </p:blipFill>
        <p:spPr>
          <a:xfrm>
            <a:off x="0" y="0"/>
            <a:ext cx="12201409" cy="685800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3986614" y="2452854"/>
            <a:ext cx="2346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This </a:t>
            </a:r>
            <a:r>
              <a:rPr lang="de-DE" b="1" dirty="0" err="1">
                <a:solidFill>
                  <a:srgbClr val="FF0000"/>
                </a:solidFill>
              </a:rPr>
              <a:t>is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the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main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panel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79534" y="1399256"/>
            <a:ext cx="3307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7342FC"/>
                </a:solidFill>
              </a:rPr>
              <a:t>Experimental Data </a:t>
            </a:r>
            <a:r>
              <a:rPr lang="de-DE" b="1" dirty="0" err="1">
                <a:solidFill>
                  <a:srgbClr val="7342FC"/>
                </a:solidFill>
              </a:rPr>
              <a:t>needed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here</a:t>
            </a:r>
            <a:r>
              <a:rPr lang="de-DE" b="1" dirty="0">
                <a:solidFill>
                  <a:srgbClr val="7342FC"/>
                </a:solidFill>
              </a:rPr>
              <a:t> 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B5162B1F-1F66-426B-A89B-DF453AEFE7D5}"/>
              </a:ext>
            </a:extLst>
          </p:cNvPr>
          <p:cNvCxnSpPr>
            <a:cxnSpLocks/>
          </p:cNvCxnSpPr>
          <p:nvPr/>
        </p:nvCxnSpPr>
        <p:spPr>
          <a:xfrm flipH="1">
            <a:off x="1031691" y="1671174"/>
            <a:ext cx="193962" cy="933001"/>
          </a:xfrm>
          <a:prstGeom prst="straightConnector1">
            <a:avLst/>
          </a:prstGeom>
          <a:ln w="38100">
            <a:solidFill>
              <a:srgbClr val="7342F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feld 1"/>
          <p:cNvSpPr txBox="1"/>
          <p:nvPr/>
        </p:nvSpPr>
        <p:spPr>
          <a:xfrm>
            <a:off x="1946481" y="3112964"/>
            <a:ext cx="3430876" cy="120032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- Edit </a:t>
            </a:r>
            <a:r>
              <a:rPr lang="de-DE" dirty="0" err="1"/>
              <a:t>numbers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fields</a:t>
            </a:r>
            <a:br>
              <a:rPr lang="de-DE" dirty="0"/>
            </a:br>
            <a:r>
              <a:rPr lang="de-DE" dirty="0"/>
              <a:t>    (</a:t>
            </a:r>
            <a:r>
              <a:rPr lang="de-DE" dirty="0" err="1"/>
              <a:t>input</a:t>
            </a:r>
            <a:r>
              <a:rPr lang="de-DE" dirty="0"/>
              <a:t> </a:t>
            </a:r>
            <a:r>
              <a:rPr lang="de-DE" dirty="0" err="1"/>
              <a:t>verification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RETURN)</a:t>
            </a:r>
            <a:br>
              <a:rPr lang="de-DE" dirty="0"/>
            </a:br>
            <a:r>
              <a:rPr lang="de-DE" dirty="0"/>
              <a:t>- </a:t>
            </a:r>
            <a:r>
              <a:rPr lang="de-DE" dirty="0" err="1"/>
              <a:t>Make</a:t>
            </a:r>
            <a:r>
              <a:rPr lang="de-DE" dirty="0"/>
              <a:t> an </a:t>
            </a:r>
            <a:r>
              <a:rPr lang="de-DE" dirty="0" err="1"/>
              <a:t>overtone</a:t>
            </a:r>
            <a:r>
              <a:rPr lang="de-DE" dirty="0"/>
              <a:t> </a:t>
            </a:r>
            <a:r>
              <a:rPr lang="de-DE" dirty="0" err="1"/>
              <a:t>active</a:t>
            </a:r>
            <a:r>
              <a:rPr lang="de-DE" dirty="0"/>
              <a:t> </a:t>
            </a:r>
            <a:r>
              <a:rPr lang="de-DE" dirty="0" err="1"/>
              <a:t>by</a:t>
            </a:r>
            <a:br>
              <a:rPr lang="de-DE" dirty="0"/>
            </a:br>
            <a:r>
              <a:rPr lang="de-DE" dirty="0"/>
              <a:t>  </a:t>
            </a:r>
            <a:r>
              <a:rPr lang="de-DE" dirty="0" err="1"/>
              <a:t>checking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box</a:t>
            </a:r>
          </a:p>
        </p:txBody>
      </p:sp>
    </p:spTree>
    <p:extLst>
      <p:ext uri="{BB962C8B-B14F-4D97-AF65-F5344CB8AC3E}">
        <p14:creationId xmlns:p14="http://schemas.microsoft.com/office/powerpoint/2010/main" val="3482261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/>
          <a:srcRect l="2012" t="2725" r="1951" b="34164"/>
          <a:stretch/>
        </p:blipFill>
        <p:spPr>
          <a:xfrm>
            <a:off x="0" y="-10966"/>
            <a:ext cx="12192000" cy="6868966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3986614" y="2419509"/>
            <a:ext cx="2346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This </a:t>
            </a:r>
            <a:r>
              <a:rPr lang="de-DE" b="1" dirty="0" err="1">
                <a:solidFill>
                  <a:srgbClr val="FF0000"/>
                </a:solidFill>
              </a:rPr>
              <a:t>is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the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main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panel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791295" y="1370458"/>
            <a:ext cx="3307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7342FC"/>
                </a:solidFill>
              </a:rPr>
              <a:t>Experimental Data </a:t>
            </a:r>
            <a:r>
              <a:rPr lang="de-DE" b="1" dirty="0" err="1">
                <a:solidFill>
                  <a:srgbClr val="7342FC"/>
                </a:solidFill>
              </a:rPr>
              <a:t>needed</a:t>
            </a:r>
            <a:r>
              <a:rPr lang="de-DE" b="1" dirty="0">
                <a:solidFill>
                  <a:srgbClr val="7342FC"/>
                </a:solidFill>
              </a:rPr>
              <a:t> </a:t>
            </a:r>
            <a:r>
              <a:rPr lang="de-DE" b="1" dirty="0" err="1">
                <a:solidFill>
                  <a:srgbClr val="7342FC"/>
                </a:solidFill>
              </a:rPr>
              <a:t>here</a:t>
            </a:r>
            <a:r>
              <a:rPr lang="de-DE" b="1" dirty="0">
                <a:solidFill>
                  <a:srgbClr val="7342FC"/>
                </a:solidFill>
              </a:rPr>
              <a:t> 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B5162B1F-1F66-426B-A89B-DF453AEFE7D5}"/>
              </a:ext>
            </a:extLst>
          </p:cNvPr>
          <p:cNvCxnSpPr>
            <a:cxnSpLocks/>
          </p:cNvCxnSpPr>
          <p:nvPr/>
        </p:nvCxnSpPr>
        <p:spPr>
          <a:xfrm flipH="1">
            <a:off x="978464" y="1671174"/>
            <a:ext cx="193962" cy="933001"/>
          </a:xfrm>
          <a:prstGeom prst="straightConnector1">
            <a:avLst/>
          </a:prstGeom>
          <a:ln w="38100">
            <a:solidFill>
              <a:srgbClr val="7342F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feld 1"/>
          <p:cNvSpPr txBox="1"/>
          <p:nvPr/>
        </p:nvSpPr>
        <p:spPr>
          <a:xfrm>
            <a:off x="1901971" y="3121214"/>
            <a:ext cx="3719416" cy="286232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de-DE" dirty="0"/>
              <a:t>Edit </a:t>
            </a:r>
            <a:r>
              <a:rPr lang="de-DE" dirty="0" err="1"/>
              <a:t>numbers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fields</a:t>
            </a:r>
            <a:br>
              <a:rPr lang="de-DE" dirty="0"/>
            </a:br>
            <a:r>
              <a:rPr lang="de-DE" dirty="0"/>
              <a:t>    (</a:t>
            </a:r>
            <a:r>
              <a:rPr lang="de-DE" dirty="0" err="1"/>
              <a:t>input</a:t>
            </a:r>
            <a:r>
              <a:rPr lang="de-DE" dirty="0"/>
              <a:t> </a:t>
            </a:r>
            <a:r>
              <a:rPr lang="de-DE" dirty="0" err="1"/>
              <a:t>verification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RETURN)</a:t>
            </a:r>
            <a:br>
              <a:rPr lang="de-DE" dirty="0"/>
            </a:br>
            <a:r>
              <a:rPr lang="de-DE" dirty="0"/>
              <a:t>- </a:t>
            </a:r>
            <a:r>
              <a:rPr lang="de-DE" dirty="0" err="1"/>
              <a:t>Make</a:t>
            </a:r>
            <a:r>
              <a:rPr lang="de-DE" dirty="0"/>
              <a:t> an </a:t>
            </a:r>
            <a:r>
              <a:rPr lang="de-DE" dirty="0" err="1"/>
              <a:t>overtone</a:t>
            </a:r>
            <a:r>
              <a:rPr lang="de-DE" dirty="0"/>
              <a:t> </a:t>
            </a:r>
            <a:r>
              <a:rPr lang="de-DE" dirty="0" err="1"/>
              <a:t>active</a:t>
            </a:r>
            <a:r>
              <a:rPr lang="de-DE" dirty="0"/>
              <a:t> </a:t>
            </a:r>
            <a:r>
              <a:rPr lang="de-DE" dirty="0" err="1"/>
              <a:t>by</a:t>
            </a:r>
            <a:br>
              <a:rPr lang="de-DE" dirty="0"/>
            </a:br>
            <a:r>
              <a:rPr lang="de-DE" dirty="0"/>
              <a:t>  </a:t>
            </a:r>
            <a:r>
              <a:rPr lang="de-DE" dirty="0" err="1"/>
              <a:t>checking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box</a:t>
            </a:r>
          </a:p>
          <a:p>
            <a:r>
              <a:rPr lang="de-DE" dirty="0" err="1"/>
              <a:t>or</a:t>
            </a:r>
            <a:r>
              <a:rPr lang="de-DE" dirty="0"/>
              <a:t> </a:t>
            </a:r>
          </a:p>
          <a:p>
            <a:r>
              <a:rPr lang="de-DE" b="1" dirty="0">
                <a:solidFill>
                  <a:srgbClr val="99CC00"/>
                </a:solidFill>
              </a:rPr>
              <a:t>- Import </a:t>
            </a:r>
            <a:r>
              <a:rPr lang="de-DE" b="1" dirty="0" err="1">
                <a:solidFill>
                  <a:srgbClr val="99CC00"/>
                </a:solidFill>
              </a:rPr>
              <a:t>from</a:t>
            </a:r>
            <a:r>
              <a:rPr lang="de-DE" b="1" dirty="0">
                <a:solidFill>
                  <a:srgbClr val="99CC00"/>
                </a:solidFill>
              </a:rPr>
              <a:t> Clipboard, </a:t>
            </a:r>
            <a:br>
              <a:rPr lang="de-DE" b="1" dirty="0">
                <a:solidFill>
                  <a:srgbClr val="99CC00"/>
                </a:solidFill>
              </a:rPr>
            </a:br>
            <a:r>
              <a:rPr lang="de-DE" b="1" dirty="0">
                <a:solidFill>
                  <a:srgbClr val="99CC00"/>
                </a:solidFill>
              </a:rPr>
              <a:t>    (</a:t>
            </a:r>
            <a:r>
              <a:rPr lang="de-DE" b="1" dirty="0" err="1">
                <a:solidFill>
                  <a:srgbClr val="99CC00"/>
                </a:solidFill>
              </a:rPr>
              <a:t>format</a:t>
            </a:r>
            <a:r>
              <a:rPr lang="de-DE" b="1" dirty="0">
                <a:solidFill>
                  <a:srgbClr val="99CC00"/>
                </a:solidFill>
              </a:rPr>
              <a:t> </a:t>
            </a:r>
            <a:r>
              <a:rPr lang="de-DE" b="1" dirty="0" err="1">
                <a:solidFill>
                  <a:srgbClr val="99CC00"/>
                </a:solidFill>
              </a:rPr>
              <a:t>shown</a:t>
            </a:r>
            <a:r>
              <a:rPr lang="de-DE" b="1" dirty="0">
                <a:solidFill>
                  <a:srgbClr val="99CC00"/>
                </a:solidFill>
              </a:rPr>
              <a:t> </a:t>
            </a:r>
            <a:r>
              <a:rPr lang="de-DE" b="1" dirty="0" err="1">
                <a:solidFill>
                  <a:srgbClr val="99CC00"/>
                </a:solidFill>
              </a:rPr>
              <a:t>here</a:t>
            </a:r>
            <a:r>
              <a:rPr lang="de-DE" b="1" dirty="0">
                <a:solidFill>
                  <a:srgbClr val="99CC00"/>
                </a:solidFill>
              </a:rPr>
              <a:t>)</a:t>
            </a:r>
            <a:br>
              <a:rPr lang="de-DE" b="1" dirty="0">
                <a:solidFill>
                  <a:srgbClr val="99CC00"/>
                </a:solidFill>
              </a:rPr>
            </a:br>
            <a:r>
              <a:rPr lang="de-DE" b="1" dirty="0">
                <a:solidFill>
                  <a:srgbClr val="99CC00"/>
                </a:solidFill>
              </a:rPr>
              <a:t>   - Mark </a:t>
            </a:r>
            <a:r>
              <a:rPr lang="de-DE" b="1" dirty="0" err="1">
                <a:solidFill>
                  <a:srgbClr val="99CC00"/>
                </a:solidFill>
              </a:rPr>
              <a:t>range</a:t>
            </a:r>
            <a:r>
              <a:rPr lang="de-DE" b="1" dirty="0">
                <a:solidFill>
                  <a:srgbClr val="99CC00"/>
                </a:solidFill>
              </a:rPr>
              <a:t>, </a:t>
            </a:r>
          </a:p>
          <a:p>
            <a:r>
              <a:rPr lang="de-DE" b="1" dirty="0">
                <a:solidFill>
                  <a:srgbClr val="99CC00"/>
                </a:solidFill>
              </a:rPr>
              <a:t>   - </a:t>
            </a:r>
            <a:r>
              <a:rPr lang="de-DE" b="1" dirty="0" err="1">
                <a:solidFill>
                  <a:srgbClr val="99CC00"/>
                </a:solidFill>
              </a:rPr>
              <a:t>CtrlC</a:t>
            </a:r>
            <a:br>
              <a:rPr lang="de-DE" b="1" dirty="0">
                <a:solidFill>
                  <a:srgbClr val="99CC00"/>
                </a:solidFill>
              </a:rPr>
            </a:br>
            <a:r>
              <a:rPr lang="de-DE" b="1" dirty="0">
                <a:solidFill>
                  <a:srgbClr val="99CC00"/>
                </a:solidFill>
              </a:rPr>
              <a:t>   - „</a:t>
            </a:r>
            <a:r>
              <a:rPr lang="de-DE" b="1" dirty="0">
                <a:solidFill>
                  <a:srgbClr val="99CC00"/>
                </a:solidFill>
                <a:sym typeface="Symbol" panose="05050102010706020507" pitchFamily="18" charset="2"/>
              </a:rPr>
              <a:t>Point </a:t>
            </a:r>
            <a:r>
              <a:rPr lang="de-DE" b="1" dirty="0" err="1">
                <a:solidFill>
                  <a:srgbClr val="99CC00"/>
                </a:solidFill>
                <a:sym typeface="Symbol" panose="05050102010706020507" pitchFamily="18" charset="2"/>
              </a:rPr>
              <a:t>from</a:t>
            </a:r>
            <a:r>
              <a:rPr lang="de-DE" b="1" dirty="0">
                <a:solidFill>
                  <a:srgbClr val="99CC00"/>
                </a:solidFill>
                <a:sym typeface="Symbol" panose="05050102010706020507" pitchFamily="18" charset="2"/>
              </a:rPr>
              <a:t> </a:t>
            </a:r>
            <a:r>
              <a:rPr lang="de-DE" b="1" dirty="0" err="1">
                <a:solidFill>
                  <a:srgbClr val="99CC00"/>
                </a:solidFill>
                <a:sym typeface="Symbol" panose="05050102010706020507" pitchFamily="18" charset="2"/>
              </a:rPr>
              <a:t>Clbbd</a:t>
            </a:r>
            <a:r>
              <a:rPr lang="de-DE" b="1" dirty="0">
                <a:solidFill>
                  <a:srgbClr val="99CC00"/>
                </a:solidFill>
                <a:sym typeface="Symbol" panose="05050102010706020507" pitchFamily="18" charset="2"/>
              </a:rPr>
              <a:t>“</a:t>
            </a:r>
            <a:endParaRPr lang="de-DE" b="1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69D9CE4-68FF-447E-8E51-5407290EE2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0455" b="53480"/>
          <a:stretch/>
        </p:blipFill>
        <p:spPr>
          <a:xfrm>
            <a:off x="6043052" y="3066771"/>
            <a:ext cx="2382982" cy="3055921"/>
          </a:xfrm>
          <a:prstGeom prst="rect">
            <a:avLst/>
          </a:prstGeom>
          <a:ln w="57150">
            <a:solidFill>
              <a:srgbClr val="99CC00"/>
            </a:solidFill>
          </a:ln>
        </p:spPr>
      </p:pic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FF689D76-28FA-46EF-9145-54BE1A5F2772}"/>
              </a:ext>
            </a:extLst>
          </p:cNvPr>
          <p:cNvCxnSpPr>
            <a:cxnSpLocks/>
          </p:cNvCxnSpPr>
          <p:nvPr/>
        </p:nvCxnSpPr>
        <p:spPr>
          <a:xfrm flipV="1">
            <a:off x="4128908" y="4594731"/>
            <a:ext cx="1772401" cy="360276"/>
          </a:xfrm>
          <a:prstGeom prst="straightConnector1">
            <a:avLst/>
          </a:prstGeom>
          <a:ln w="38100">
            <a:solidFill>
              <a:srgbClr val="99CC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Verbinder: gewinkelt 13">
            <a:extLst>
              <a:ext uri="{FF2B5EF4-FFF2-40B4-BE49-F238E27FC236}">
                <a16:creationId xmlns:a16="http://schemas.microsoft.com/office/drawing/2014/main" id="{7EACDE51-BE6B-4D74-85DF-843FA86F4783}"/>
              </a:ext>
            </a:extLst>
          </p:cNvPr>
          <p:cNvCxnSpPr>
            <a:cxnSpLocks/>
          </p:cNvCxnSpPr>
          <p:nvPr/>
        </p:nvCxnSpPr>
        <p:spPr>
          <a:xfrm>
            <a:off x="421195" y="5064510"/>
            <a:ext cx="1308500" cy="704556"/>
          </a:xfrm>
          <a:prstGeom prst="bentConnector3">
            <a:avLst/>
          </a:prstGeom>
          <a:ln w="57150">
            <a:solidFill>
              <a:srgbClr val="99CC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>
            <a:extLst>
              <a:ext uri="{FF2B5EF4-FFF2-40B4-BE49-F238E27FC236}">
                <a16:creationId xmlns:a16="http://schemas.microsoft.com/office/drawing/2014/main" id="{69AA19AD-BC72-4983-8880-F06CC215CD42}"/>
              </a:ext>
            </a:extLst>
          </p:cNvPr>
          <p:cNvSpPr/>
          <p:nvPr/>
        </p:nvSpPr>
        <p:spPr>
          <a:xfrm>
            <a:off x="41437" y="5064510"/>
            <a:ext cx="1034008" cy="283384"/>
          </a:xfrm>
          <a:prstGeom prst="rect">
            <a:avLst/>
          </a:prstGeom>
          <a:noFill/>
          <a:ln w="57150">
            <a:solidFill>
              <a:srgbClr val="99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0481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2"/>
          <a:srcRect l="2378" t="4211" r="1402" b="310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19A14CAF-69A1-4508-BB54-42034BAC07EA}"/>
              </a:ext>
            </a:extLst>
          </p:cNvPr>
          <p:cNvSpPr/>
          <p:nvPr/>
        </p:nvSpPr>
        <p:spPr>
          <a:xfrm>
            <a:off x="0" y="951625"/>
            <a:ext cx="9088244" cy="1334929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: abgerundete Ecken 6">
            <a:extLst>
              <a:ext uri="{FF2B5EF4-FFF2-40B4-BE49-F238E27FC236}">
                <a16:creationId xmlns:a16="http://schemas.microsoft.com/office/drawing/2014/main" id="{494B2413-7A28-491C-A7A5-7DD07DE7B711}"/>
              </a:ext>
            </a:extLst>
          </p:cNvPr>
          <p:cNvSpPr/>
          <p:nvPr/>
        </p:nvSpPr>
        <p:spPr>
          <a:xfrm>
            <a:off x="319643" y="261145"/>
            <a:ext cx="1000611" cy="290950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/>
          <p:cNvSpPr txBox="1"/>
          <p:nvPr/>
        </p:nvSpPr>
        <p:spPr>
          <a:xfrm>
            <a:off x="1514302" y="95330"/>
            <a:ext cx="606552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b="1" dirty="0" err="1">
                <a:solidFill>
                  <a:srgbClr val="FFC000"/>
                </a:solidFill>
              </a:rPr>
              <a:t>Shifts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are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always</a:t>
            </a:r>
            <a:r>
              <a:rPr lang="de-DE" b="1" dirty="0">
                <a:solidFill>
                  <a:srgbClr val="FFC000"/>
                </a:solidFill>
              </a:rPr>
              <a:t> relative </a:t>
            </a:r>
            <a:r>
              <a:rPr lang="de-DE" b="1" dirty="0" err="1">
                <a:solidFill>
                  <a:srgbClr val="FFC000"/>
                </a:solidFill>
              </a:rPr>
              <a:t>to</a:t>
            </a:r>
            <a:r>
              <a:rPr lang="de-DE" b="1" dirty="0">
                <a:solidFill>
                  <a:srgbClr val="FFC000"/>
                </a:solidFill>
              </a:rPr>
              <a:t> a </a:t>
            </a:r>
            <a:r>
              <a:rPr lang="de-DE" b="1" dirty="0" err="1">
                <a:solidFill>
                  <a:srgbClr val="FFC000"/>
                </a:solidFill>
              </a:rPr>
              <a:t>reference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state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br>
              <a:rPr lang="de-DE" b="1" dirty="0">
                <a:solidFill>
                  <a:srgbClr val="FFC000"/>
                </a:solidFill>
              </a:rPr>
            </a:br>
            <a:r>
              <a:rPr lang="de-DE" b="1" dirty="0">
                <a:solidFill>
                  <a:srgbClr val="FFC000"/>
                </a:solidFill>
              </a:rPr>
              <a:t>(</a:t>
            </a:r>
            <a:r>
              <a:rPr lang="de-DE" b="1" dirty="0" err="1">
                <a:solidFill>
                  <a:srgbClr val="FFC000"/>
                </a:solidFill>
              </a:rPr>
              <a:t>which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corresponds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to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the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baseline</a:t>
            </a:r>
            <a:r>
              <a:rPr lang="de-DE" b="1" dirty="0">
                <a:solidFill>
                  <a:srgbClr val="FFC000"/>
                </a:solidFill>
              </a:rPr>
              <a:t> in </a:t>
            </a:r>
            <a:r>
              <a:rPr lang="de-DE" b="1" dirty="0" err="1">
                <a:solidFill>
                  <a:srgbClr val="FFC000"/>
                </a:solidFill>
              </a:rPr>
              <a:t>the</a:t>
            </a:r>
            <a:r>
              <a:rPr lang="de-DE" b="1" dirty="0">
                <a:solidFill>
                  <a:srgbClr val="FFC000"/>
                </a:solidFill>
              </a:rPr>
              <a:t> experimental </a:t>
            </a:r>
            <a:r>
              <a:rPr lang="de-DE" b="1" dirty="0" err="1">
                <a:solidFill>
                  <a:srgbClr val="FFC000"/>
                </a:solidFill>
              </a:rPr>
              <a:t>data</a:t>
            </a:r>
            <a:r>
              <a:rPr lang="de-DE" b="1" dirty="0">
                <a:solidFill>
                  <a:srgbClr val="FFC000"/>
                </a:solidFill>
              </a:rPr>
              <a:t>)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661786" y="2476121"/>
            <a:ext cx="243701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2">
                    <a:lumMod val="75000"/>
                  </a:schemeClr>
                </a:solidFill>
              </a:rPr>
              <a:t>These </a:t>
            </a:r>
            <a:r>
              <a:rPr lang="de-DE" b="1" dirty="0" err="1">
                <a:solidFill>
                  <a:schemeClr val="accent2">
                    <a:lumMod val="75000"/>
                  </a:schemeClr>
                </a:solidFill>
              </a:rPr>
              <a:t>are</a:t>
            </a:r>
            <a:r>
              <a:rPr lang="de-DE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accent2">
                    <a:lumMod val="75000"/>
                  </a:schemeClr>
                </a:solidFill>
              </a:rPr>
              <a:t>the</a:t>
            </a:r>
            <a:r>
              <a:rPr lang="de-DE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accent2">
                    <a:lumMod val="75000"/>
                  </a:schemeClr>
                </a:solidFill>
              </a:rPr>
              <a:t>model</a:t>
            </a:r>
            <a:br>
              <a:rPr lang="de-DE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de-DE" b="1" dirty="0" err="1">
                <a:solidFill>
                  <a:schemeClr val="accent2">
                    <a:lumMod val="75000"/>
                  </a:schemeClr>
                </a:solidFill>
              </a:rPr>
              <a:t>parameters</a:t>
            </a:r>
            <a:endParaRPr lang="de-DE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1225648" y="4133206"/>
            <a:ext cx="216408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These </a:t>
            </a:r>
            <a:r>
              <a:rPr lang="de-DE" b="1" dirty="0" err="1">
                <a:solidFill>
                  <a:srgbClr val="FF0000"/>
                </a:solidFill>
              </a:rPr>
              <a:t>are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the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</a:p>
          <a:p>
            <a:r>
              <a:rPr lang="de-DE" b="1" dirty="0">
                <a:solidFill>
                  <a:srgbClr val="FF0000"/>
                </a:solidFill>
              </a:rPr>
              <a:t>experimental </a:t>
            </a:r>
            <a:r>
              <a:rPr lang="de-DE" b="1" dirty="0" err="1">
                <a:solidFill>
                  <a:srgbClr val="FF0000"/>
                </a:solidFill>
              </a:rPr>
              <a:t>data</a:t>
            </a:r>
            <a:endParaRPr lang="de-DE" b="1" dirty="0">
              <a:solidFill>
                <a:srgbClr val="FF0000"/>
              </a:solidFill>
            </a:endParaRPr>
          </a:p>
        </p:txBody>
      </p: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B5162B1F-1F66-426B-A89B-DF453AEFE7D5}"/>
              </a:ext>
            </a:extLst>
          </p:cNvPr>
          <p:cNvCxnSpPr>
            <a:cxnSpLocks/>
          </p:cNvCxnSpPr>
          <p:nvPr/>
        </p:nvCxnSpPr>
        <p:spPr>
          <a:xfrm flipH="1" flipV="1">
            <a:off x="1139691" y="3630206"/>
            <a:ext cx="749221" cy="45789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B5162B1F-1F66-426B-A89B-DF453AEFE7D5}"/>
              </a:ext>
            </a:extLst>
          </p:cNvPr>
          <p:cNvCxnSpPr>
            <a:cxnSpLocks/>
          </p:cNvCxnSpPr>
          <p:nvPr/>
        </p:nvCxnSpPr>
        <p:spPr>
          <a:xfrm flipV="1">
            <a:off x="3056910" y="3657225"/>
            <a:ext cx="665637" cy="43088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2588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2"/>
          <a:srcRect l="2378" t="4554" r="1311" b="31079"/>
          <a:stretch/>
        </p:blipFill>
        <p:spPr>
          <a:xfrm>
            <a:off x="0" y="30147"/>
            <a:ext cx="12180220" cy="6858000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DC4605D5-8D0E-4F21-AEA3-2CF91D65C7BF}"/>
              </a:ext>
            </a:extLst>
          </p:cNvPr>
          <p:cNvSpPr/>
          <p:nvPr/>
        </p:nvSpPr>
        <p:spPr>
          <a:xfrm>
            <a:off x="1068665" y="933018"/>
            <a:ext cx="7294749" cy="1609083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985291" y="2698219"/>
            <a:ext cx="523563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C000"/>
                </a:solidFill>
              </a:rPr>
              <a:t>This </a:t>
            </a:r>
            <a:r>
              <a:rPr lang="de-DE" b="1" dirty="0" err="1">
                <a:solidFill>
                  <a:srgbClr val="FFC000"/>
                </a:solidFill>
              </a:rPr>
              <a:t>is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the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reference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state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br>
              <a:rPr lang="de-DE" b="1" dirty="0">
                <a:solidFill>
                  <a:srgbClr val="FFC000"/>
                </a:solidFill>
              </a:rPr>
            </a:br>
            <a:r>
              <a:rPr lang="de-DE" b="1" dirty="0">
                <a:solidFill>
                  <a:srgbClr val="FFC000"/>
                </a:solidFill>
              </a:rPr>
              <a:t>(</a:t>
            </a:r>
            <a:r>
              <a:rPr lang="de-DE" b="1" dirty="0" err="1">
                <a:solidFill>
                  <a:srgbClr val="FFC000"/>
                </a:solidFill>
              </a:rPr>
              <a:t>no</a:t>
            </a:r>
            <a:r>
              <a:rPr lang="de-DE" b="1" dirty="0">
                <a:solidFill>
                  <a:srgbClr val="FFC000"/>
                </a:solidFill>
              </a:rPr>
              <a:t> film, </a:t>
            </a:r>
            <a:r>
              <a:rPr lang="de-DE" b="1" dirty="0" err="1">
                <a:solidFill>
                  <a:srgbClr val="FFC000"/>
                </a:solidFill>
              </a:rPr>
              <a:t>bulk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density</a:t>
            </a:r>
            <a:r>
              <a:rPr lang="de-DE" b="1" dirty="0">
                <a:solidFill>
                  <a:srgbClr val="FFC000"/>
                </a:solidFill>
              </a:rPr>
              <a:t>: 1 g/cm</a:t>
            </a:r>
            <a:r>
              <a:rPr lang="de-DE" b="1" baseline="30000" dirty="0">
                <a:solidFill>
                  <a:srgbClr val="FFC000"/>
                </a:solidFill>
              </a:rPr>
              <a:t>3</a:t>
            </a:r>
            <a:r>
              <a:rPr lang="de-DE" b="1" dirty="0">
                <a:solidFill>
                  <a:srgbClr val="FFC000"/>
                </a:solidFill>
              </a:rPr>
              <a:t>, </a:t>
            </a:r>
            <a:r>
              <a:rPr lang="de-DE" b="1" dirty="0" err="1">
                <a:solidFill>
                  <a:srgbClr val="FFC000"/>
                </a:solidFill>
              </a:rPr>
              <a:t>viscosity</a:t>
            </a:r>
            <a:r>
              <a:rPr lang="de-DE" b="1" dirty="0">
                <a:solidFill>
                  <a:srgbClr val="FFC000"/>
                </a:solidFill>
              </a:rPr>
              <a:t>: 0.89 </a:t>
            </a:r>
            <a:r>
              <a:rPr lang="de-DE" b="1" dirty="0" err="1">
                <a:solidFill>
                  <a:srgbClr val="FFC000"/>
                </a:solidFill>
              </a:rPr>
              <a:t>mPa</a:t>
            </a:r>
            <a:r>
              <a:rPr lang="de-DE" b="1" dirty="0">
                <a:solidFill>
                  <a:srgbClr val="FFC000"/>
                </a:solidFill>
              </a:rPr>
              <a:t> s)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B5162B1F-1F66-426B-A89B-DF453AEFE7D5}"/>
              </a:ext>
            </a:extLst>
          </p:cNvPr>
          <p:cNvCxnSpPr>
            <a:cxnSpLocks/>
          </p:cNvCxnSpPr>
          <p:nvPr/>
        </p:nvCxnSpPr>
        <p:spPr>
          <a:xfrm>
            <a:off x="928577" y="524539"/>
            <a:ext cx="730102" cy="340242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2387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301400" cy="6946606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C00ACD47-6FEF-4797-A445-E53F76F54118}"/>
              </a:ext>
            </a:extLst>
          </p:cNvPr>
          <p:cNvSpPr/>
          <p:nvPr/>
        </p:nvSpPr>
        <p:spPr>
          <a:xfrm>
            <a:off x="503275" y="1261731"/>
            <a:ext cx="891716" cy="24358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1598172" y="1765100"/>
            <a:ext cx="40386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C000"/>
                </a:solidFill>
              </a:rPr>
              <a:t>Play </a:t>
            </a:r>
            <a:r>
              <a:rPr lang="de-DE" b="1" dirty="0" err="1">
                <a:solidFill>
                  <a:srgbClr val="FFC000"/>
                </a:solidFill>
              </a:rPr>
              <a:t>around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with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the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system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parameters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br>
              <a:rPr lang="de-DE" b="1" dirty="0">
                <a:solidFill>
                  <a:srgbClr val="FFC000"/>
                </a:solidFill>
              </a:rPr>
            </a:br>
            <a:r>
              <a:rPr lang="de-DE" b="1" dirty="0" err="1">
                <a:solidFill>
                  <a:srgbClr val="FFC000"/>
                </a:solidFill>
              </a:rPr>
              <a:t>to</a:t>
            </a:r>
            <a:r>
              <a:rPr lang="de-DE" b="1" dirty="0">
                <a:solidFill>
                  <a:srgbClr val="FFC000"/>
                </a:solidFill>
              </a:rPr>
              <a:t> bring </a:t>
            </a:r>
            <a:r>
              <a:rPr lang="de-DE" b="1" dirty="0" err="1">
                <a:solidFill>
                  <a:srgbClr val="FFC000"/>
                </a:solidFill>
              </a:rPr>
              <a:t>the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model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closer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to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the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data</a:t>
            </a:r>
            <a:br>
              <a:rPr lang="de-DE" b="1" dirty="0">
                <a:solidFill>
                  <a:srgbClr val="FFC000"/>
                </a:solidFill>
              </a:rPr>
            </a:br>
            <a:r>
              <a:rPr lang="de-DE" b="1" dirty="0">
                <a:solidFill>
                  <a:srgbClr val="FFC000"/>
                </a:solidFill>
              </a:rPr>
              <a:t>(</a:t>
            </a:r>
            <a:r>
              <a:rPr lang="de-DE" b="1" dirty="0" err="1">
                <a:solidFill>
                  <a:srgbClr val="FFC000"/>
                </a:solidFill>
              </a:rPr>
              <a:t>thickness</a:t>
            </a:r>
            <a:r>
              <a:rPr lang="de-DE" b="1" dirty="0">
                <a:solidFill>
                  <a:srgbClr val="FFC000"/>
                </a:solidFill>
              </a:rPr>
              <a:t> was </a:t>
            </a:r>
            <a:r>
              <a:rPr lang="de-DE" b="1" dirty="0" err="1">
                <a:solidFill>
                  <a:srgbClr val="FFC000"/>
                </a:solidFill>
              </a:rPr>
              <a:t>chosen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as</a:t>
            </a:r>
            <a:r>
              <a:rPr lang="de-DE" b="1" dirty="0">
                <a:solidFill>
                  <a:srgbClr val="FFC000"/>
                </a:solidFill>
              </a:rPr>
              <a:t> 3 </a:t>
            </a:r>
            <a:r>
              <a:rPr lang="de-DE" b="1" dirty="0" err="1">
                <a:solidFill>
                  <a:srgbClr val="FFC000"/>
                </a:solidFill>
              </a:rPr>
              <a:t>nm</a:t>
            </a:r>
            <a:r>
              <a:rPr lang="de-DE" b="1" dirty="0">
                <a:solidFill>
                  <a:srgbClr val="FFC000"/>
                </a:solidFill>
              </a:rPr>
              <a:t>, </a:t>
            </a:r>
            <a:r>
              <a:rPr lang="de-DE" b="1" dirty="0" err="1">
                <a:solidFill>
                  <a:srgbClr val="FFC000"/>
                </a:solidFill>
              </a:rPr>
              <a:t>here</a:t>
            </a:r>
            <a:r>
              <a:rPr lang="de-DE" b="1" dirty="0">
                <a:solidFill>
                  <a:srgbClr val="FFC000"/>
                </a:solidFill>
              </a:rPr>
              <a:t>)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B5162B1F-1F66-426B-A89B-DF453AEFE7D5}"/>
              </a:ext>
            </a:extLst>
          </p:cNvPr>
          <p:cNvCxnSpPr>
            <a:cxnSpLocks/>
          </p:cNvCxnSpPr>
          <p:nvPr/>
        </p:nvCxnSpPr>
        <p:spPr>
          <a:xfrm flipH="1" flipV="1">
            <a:off x="864783" y="1560458"/>
            <a:ext cx="733389" cy="948826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6260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3243569" y="151589"/>
            <a:ext cx="249936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b="1" dirty="0" err="1">
                <a:solidFill>
                  <a:srgbClr val="FFC000"/>
                </a:solidFill>
              </a:rPr>
              <a:t>Make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sure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to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have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the</a:t>
            </a:r>
            <a:r>
              <a:rPr lang="de-DE" b="1" dirty="0">
                <a:solidFill>
                  <a:srgbClr val="FFC000"/>
                </a:solidFill>
              </a:rPr>
              <a:t> fit </a:t>
            </a:r>
            <a:r>
              <a:rPr lang="de-DE" b="1" dirty="0" err="1">
                <a:solidFill>
                  <a:srgbClr val="FFC000"/>
                </a:solidFill>
              </a:rPr>
              <a:t>parameters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activated</a:t>
            </a:r>
            <a:endParaRPr lang="de-DE" b="1" dirty="0">
              <a:solidFill>
                <a:srgbClr val="FFC000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CB3BF5D-C7D8-478C-BDAF-3FB9BE0C980B}"/>
              </a:ext>
            </a:extLst>
          </p:cNvPr>
          <p:cNvSpPr/>
          <p:nvPr/>
        </p:nvSpPr>
        <p:spPr>
          <a:xfrm>
            <a:off x="2224118" y="4798102"/>
            <a:ext cx="580964" cy="27008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3325090" y="4748479"/>
            <a:ext cx="170411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Click Fit Point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8F335DFD-27C1-4B33-A854-D3A99E12D3B4}"/>
              </a:ext>
            </a:extLst>
          </p:cNvPr>
          <p:cNvSpPr/>
          <p:nvPr/>
        </p:nvSpPr>
        <p:spPr>
          <a:xfrm>
            <a:off x="1397752" y="1200101"/>
            <a:ext cx="247948" cy="34636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F335DFD-27C1-4B33-A854-D3A99E12D3B4}"/>
              </a:ext>
            </a:extLst>
          </p:cNvPr>
          <p:cNvSpPr/>
          <p:nvPr/>
        </p:nvSpPr>
        <p:spPr>
          <a:xfrm>
            <a:off x="3169204" y="1200102"/>
            <a:ext cx="277091" cy="34636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8F335DFD-27C1-4B33-A854-D3A99E12D3B4}"/>
              </a:ext>
            </a:extLst>
          </p:cNvPr>
          <p:cNvSpPr/>
          <p:nvPr/>
        </p:nvSpPr>
        <p:spPr>
          <a:xfrm>
            <a:off x="4354704" y="1200103"/>
            <a:ext cx="277091" cy="34636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8F335DFD-27C1-4B33-A854-D3A99E12D3B4}"/>
              </a:ext>
            </a:extLst>
          </p:cNvPr>
          <p:cNvSpPr/>
          <p:nvPr/>
        </p:nvSpPr>
        <p:spPr>
          <a:xfrm>
            <a:off x="5535334" y="1207830"/>
            <a:ext cx="277091" cy="34636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8F335DFD-27C1-4B33-A854-D3A99E12D3B4}"/>
              </a:ext>
            </a:extLst>
          </p:cNvPr>
          <p:cNvSpPr/>
          <p:nvPr/>
        </p:nvSpPr>
        <p:spPr>
          <a:xfrm>
            <a:off x="6474920" y="1207829"/>
            <a:ext cx="277091" cy="34636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8052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07393" cy="6858000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E9F25C3D-C49B-4395-8428-22623D9B2A77}"/>
              </a:ext>
            </a:extLst>
          </p:cNvPr>
          <p:cNvSpPr/>
          <p:nvPr/>
        </p:nvSpPr>
        <p:spPr>
          <a:xfrm>
            <a:off x="0" y="1199002"/>
            <a:ext cx="6785956" cy="30480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2181398" y="662559"/>
            <a:ext cx="242316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b="1" dirty="0" err="1">
                <a:solidFill>
                  <a:srgbClr val="FFC000"/>
                </a:solidFill>
              </a:rPr>
              <a:t>Fitted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values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are</a:t>
            </a:r>
            <a:r>
              <a:rPr lang="de-DE" b="1" dirty="0">
                <a:solidFill>
                  <a:srgbClr val="FFC000"/>
                </a:solidFill>
              </a:rPr>
              <a:t> </a:t>
            </a:r>
            <a:r>
              <a:rPr lang="de-DE" b="1" dirty="0" err="1">
                <a:solidFill>
                  <a:srgbClr val="FFC000"/>
                </a:solidFill>
              </a:rPr>
              <a:t>here</a:t>
            </a:r>
            <a:endParaRPr lang="de-DE" b="1" baseline="30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212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431</Words>
  <Application>Microsoft Office PowerPoint</Application>
  <PresentationFormat>Breitbild</PresentationFormat>
  <Paragraphs>56</Paragraphs>
  <Slides>26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Symbol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pcdj</dc:creator>
  <cp:lastModifiedBy>pcdj</cp:lastModifiedBy>
  <cp:revision>129</cp:revision>
  <dcterms:created xsi:type="dcterms:W3CDTF">2022-11-18T13:39:46Z</dcterms:created>
  <dcterms:modified xsi:type="dcterms:W3CDTF">2024-04-11T09:30:30Z</dcterms:modified>
</cp:coreProperties>
</file>